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</p:sldIdLst>
  <p:sldSz cy="7772400" cx="10058400"/>
  <p:notesSz cx="6858000" cy="9144000"/>
  <p:embeddedFontLst>
    <p:embeddedFont>
      <p:font typeface="Old Standard TT"/>
      <p:regular r:id="rId39"/>
      <p:bold r:id="rId40"/>
      <p: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1BDC176-007C-4114-BA66-4A5094F48789}">
  <a:tblStyle styleId="{41BDC176-007C-4114-BA66-4A5094F487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ldStandardTT-bold.fntdata"/><Relationship Id="rId20" Type="http://schemas.openxmlformats.org/officeDocument/2006/relationships/slide" Target="slides/slide14.xml"/><Relationship Id="rId41" Type="http://schemas.openxmlformats.org/officeDocument/2006/relationships/font" Target="fonts/OldStandardTT-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OldStandardTT-regular.fntdata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6b50322d0_0_31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6b50322d0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6b50322d0_0_33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6b50322d0_0_3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6b50322d0_0_34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6b50322d0_0_3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56b50322d0_0_36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56b50322d0_0_3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6b50322d0_0_37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6b50322d0_0_3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56b50322d0_0_39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56b50322d0_0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6b50322d0_0_40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56b50322d0_0_4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6b50322d0_0_42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56b50322d0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56b50322d0_0_43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g56b50322d0_0_4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56b50322d0_0_45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56b50322d0_0_4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6b50322d0_0_19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6b50322d0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56b50322d0_0_46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Google Shape;358;g56b50322d0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56b50322d0_0_48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56b50322d0_0_4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56b50322d0_0_49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56b50322d0_0_4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56b50322d0_0_51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56b50322d0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56b50322d0_0_52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Google Shape;422;g56b50322d0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56b50322d0_0_54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8" name="Google Shape;438;g56b50322d0_0_5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56b50322d0_0_55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4" name="Google Shape;454;g56b50322d0_0_5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56b50322d0_0_57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Google Shape;470;g56b50322d0_0_5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g56b50322d0_0_58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Google Shape;486;g56b50322d0_0_5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56b50322d0_0_60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56b50322d0_0_6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6b50322d0_0_21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6b50322d0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56b50322d0_0_61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Google Shape;518;g56b50322d0_0_6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g56b50322d0_0_63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Google Shape;534;g56b50322d0_0_6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56b50322d0_0_64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56b50322d0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6b50322d0_0_22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6b50322d0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6b50322d0_0_24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6b50322d0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56b50322d0_0_25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56b50322d0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b50322d0_0_27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b50322d0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6b50322d0_0_289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56b50322d0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56b50322d0_0_304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56b50322d0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Write four  facts or statements in the spaces provided.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venir"/>
              <a:buChar char="-"/>
            </a:pPr>
            <a:r>
              <a:rPr lang="en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Have your partner identify the whether the statements are true or false by dragging and dropping the labels.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51"/>
            <a:ext cx="10058400" cy="2586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200"/>
              <a:buNone/>
              <a:defRPr sz="5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63970" y="5803632"/>
            <a:ext cx="8930400" cy="1190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98725" y="7389525"/>
            <a:ext cx="1525275" cy="2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42870" y="1571027"/>
            <a:ext cx="9372600" cy="3183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300"/>
              <a:buNone/>
              <a:defRPr b="1" sz="173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42870" y="4878509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706128" y="5436222"/>
            <a:ext cx="429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63970" y="2860987"/>
            <a:ext cx="8930400" cy="2301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400"/>
              <a:buNone/>
              <a:defRPr sz="7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7624613"/>
            <a:ext cx="10058400" cy="14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98725" y="7328839"/>
            <a:ext cx="1525275" cy="25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4287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5315640" y="1770531"/>
            <a:ext cx="4399800" cy="5133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539275" y="795373"/>
            <a:ext cx="61644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700"/>
              <a:buNone/>
              <a:defRPr sz="67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5029200" y="-38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532643" y="6793200"/>
            <a:ext cx="7551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92050" y="2088884"/>
            <a:ext cx="4449600" cy="20145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200"/>
              <a:buNone/>
              <a:defRPr sz="5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92050" y="4184268"/>
            <a:ext cx="4449600" cy="2033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  <a:defRPr>
                <a:solidFill>
                  <a:schemeClr val="accent1"/>
                </a:solidFill>
              </a:defRPr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●"/>
              <a:defRPr>
                <a:solidFill>
                  <a:schemeClr val="accent1"/>
                </a:solidFill>
              </a:defRPr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700"/>
              <a:buChar char="○"/>
              <a:defRPr>
                <a:solidFill>
                  <a:schemeClr val="accent1"/>
                </a:solidFill>
              </a:defRPr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Clr>
                <a:schemeClr val="accent1"/>
              </a:buClr>
              <a:buSzPts val="17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9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Old Standard TT"/>
              <a:buNone/>
              <a:defRPr sz="3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70418"/>
            <a:ext cx="9372600" cy="5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Old Standard TT"/>
              <a:buChar char="●"/>
              <a:defRPr sz="2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●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Old Standard TT"/>
              <a:buChar char="○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1"/>
              </a:buClr>
              <a:buSzPts val="1700"/>
              <a:buFont typeface="Old Standard TT"/>
              <a:buChar char="■"/>
              <a:defRPr sz="17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/>
        </p:nvSpPr>
        <p:spPr>
          <a:xfrm>
            <a:off x="-2532300" y="642675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the slide deck </a:t>
            </a:r>
            <a:r>
              <a:rPr b="1" lang="en" sz="2400"/>
              <a:t>gridview</a:t>
            </a:r>
            <a:r>
              <a:rPr lang="en" sz="2400"/>
              <a:t> to monitor students responding.</a:t>
            </a:r>
            <a:endParaRPr sz="2400"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431720" y="3287403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A Digital Twist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on 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3 Truths &amp; a Lie</a:t>
            </a:r>
            <a:endParaRPr sz="6000"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6338" y="241175"/>
            <a:ext cx="3783375" cy="19893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0536775" y="636750"/>
            <a:ext cx="2159700" cy="5115300"/>
          </a:xfrm>
          <a:prstGeom prst="rect">
            <a:avLst/>
          </a:prstGeom>
          <a:solidFill>
            <a:schemeClr val="accent4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Use </a:t>
            </a:r>
            <a:r>
              <a:rPr b="1" lang="en" sz="2400"/>
              <a:t>comment</a:t>
            </a:r>
            <a:r>
              <a:rPr lang="en" sz="2400"/>
              <a:t> feature of slides for students to comment on each others responses.</a:t>
            </a:r>
            <a:endParaRPr sz="24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54625" y="923075"/>
            <a:ext cx="1524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2286325" y="779325"/>
            <a:ext cx="1667750" cy="166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 rotWithShape="1">
          <a:blip r:embed="rId6">
            <a:alphaModFix/>
          </a:blip>
          <a:srcRect b="0" l="9936" r="4622" t="0"/>
          <a:stretch/>
        </p:blipFill>
        <p:spPr>
          <a:xfrm>
            <a:off x="-2431500" y="4681775"/>
            <a:ext cx="1953125" cy="651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-1307100" y="4689675"/>
            <a:ext cx="688500" cy="651000"/>
          </a:xfrm>
          <a:prstGeom prst="rect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7" name="Google Shape;67;p13"/>
          <p:cNvCxnSpPr>
            <a:stCxn id="59" idx="2"/>
          </p:cNvCxnSpPr>
          <p:nvPr/>
        </p:nvCxnSpPr>
        <p:spPr>
          <a:xfrm flipH="1">
            <a:off x="-2642250" y="5757975"/>
            <a:ext cx="1189800" cy="16725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01" name="Google Shape;201;p22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02" name="Google Shape;202;p22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03" name="Google Shape;203;p22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04" name="Google Shape;204;p22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2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2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08" name="Google Shape;208;p22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09" name="Google Shape;209;p22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10" name="Google Shape;210;p22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11" name="Google Shape;211;p22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17" name="Google Shape;217;p23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18" name="Google Shape;218;p23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19" name="Google Shape;219;p23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20" name="Google Shape;220;p23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3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3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23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24" name="Google Shape;224;p23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25" name="Google Shape;225;p23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26" name="Google Shape;226;p23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27" name="Google Shape;227;p23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33" name="Google Shape;233;p24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34" name="Google Shape;234;p24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35" name="Google Shape;235;p24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36" name="Google Shape;236;p24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40" name="Google Shape;240;p24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41" name="Google Shape;241;p24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42" name="Google Shape;242;p24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43" name="Google Shape;243;p24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5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49" name="Google Shape;249;p25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50" name="Google Shape;250;p25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51" name="Google Shape;251;p25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52" name="Google Shape;252;p25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25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25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25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56" name="Google Shape;256;p25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57" name="Google Shape;257;p25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58" name="Google Shape;258;p25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59" name="Google Shape;259;p25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6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65" name="Google Shape;265;p26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66" name="Google Shape;266;p26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67" name="Google Shape;267;p26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68" name="Google Shape;268;p26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26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26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6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72" name="Google Shape;272;p26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73" name="Google Shape;273;p26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74" name="Google Shape;274;p26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75" name="Google Shape;275;p26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81" name="Google Shape;281;p27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82" name="Google Shape;282;p27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83" name="Google Shape;283;p27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84" name="Google Shape;284;p27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7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27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27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88" name="Google Shape;288;p27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89" name="Google Shape;289;p27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290" name="Google Shape;290;p27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291" name="Google Shape;291;p27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8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97" name="Google Shape;297;p28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298" name="Google Shape;298;p28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299" name="Google Shape;299;p28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00" name="Google Shape;300;p28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8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8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8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04" name="Google Shape;304;p28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05" name="Google Shape;305;p28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06" name="Google Shape;306;p28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07" name="Google Shape;307;p28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13" name="Google Shape;313;p29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14" name="Google Shape;314;p29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15" name="Google Shape;315;p29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16" name="Google Shape;316;p29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p29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29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9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20" name="Google Shape;320;p29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21" name="Google Shape;321;p29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22" name="Google Shape;322;p29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23" name="Google Shape;323;p29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30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29" name="Google Shape;329;p30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30" name="Google Shape;330;p30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31" name="Google Shape;331;p30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32" name="Google Shape;332;p30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30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0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30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36" name="Google Shape;336;p30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37" name="Google Shape;337;p30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38" name="Google Shape;338;p30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39" name="Google Shape;339;p30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1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45" name="Google Shape;345;p31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46" name="Google Shape;346;p31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47" name="Google Shape;347;p31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48" name="Google Shape;348;p31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9" name="Google Shape;349;p31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31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1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52" name="Google Shape;352;p31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53" name="Google Shape;353;p31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54" name="Google Shape;354;p31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55" name="Google Shape;355;p31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3" name="Google Shape;73;p14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4" name="Google Shape;74;p14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75" name="Google Shape;75;p14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76" name="Google Shape;76;p14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6365675" y="32259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80" name="Google Shape;80;p14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81" name="Google Shape;81;p14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82" name="Google Shape;82;p14"/>
          <p:cNvSpPr/>
          <p:nvPr/>
        </p:nvSpPr>
        <p:spPr>
          <a:xfrm>
            <a:off x="6680125" y="5693175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83" name="Google Shape;83;p14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61" name="Google Shape;361;p32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62" name="Google Shape;362;p32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63" name="Google Shape;363;p32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64" name="Google Shape;364;p32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32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32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2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68" name="Google Shape;368;p32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69" name="Google Shape;369;p32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70" name="Google Shape;370;p32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71" name="Google Shape;371;p32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3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77" name="Google Shape;377;p33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78" name="Google Shape;378;p33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79" name="Google Shape;379;p33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80" name="Google Shape;380;p33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33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3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3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84" name="Google Shape;384;p33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85" name="Google Shape;385;p33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386" name="Google Shape;386;p33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387" name="Google Shape;387;p33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34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393" name="Google Shape;393;p34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394" name="Google Shape;394;p34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95" name="Google Shape;395;p34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396" name="Google Shape;396;p34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34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4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34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00" name="Google Shape;400;p34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01" name="Google Shape;401;p34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02" name="Google Shape;402;p34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03" name="Google Shape;403;p34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5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09" name="Google Shape;409;p35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10" name="Google Shape;410;p35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11" name="Google Shape;411;p35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12" name="Google Shape;412;p35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5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35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35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16" name="Google Shape;416;p35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17" name="Google Shape;417;p35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18" name="Google Shape;418;p35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19" name="Google Shape;419;p35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36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25" name="Google Shape;425;p36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26" name="Google Shape;426;p36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27" name="Google Shape;427;p36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28" name="Google Shape;428;p36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9" name="Google Shape;429;p36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36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p36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32" name="Google Shape;432;p36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33" name="Google Shape;433;p36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34" name="Google Shape;434;p36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35" name="Google Shape;435;p36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7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41" name="Google Shape;441;p37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42" name="Google Shape;442;p37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43" name="Google Shape;443;p37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44" name="Google Shape;444;p37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37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6" name="Google Shape;446;p37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7" name="Google Shape;447;p37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48" name="Google Shape;448;p37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49" name="Google Shape;449;p37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50" name="Google Shape;450;p37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51" name="Google Shape;451;p37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38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57" name="Google Shape;457;p38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58" name="Google Shape;458;p38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59" name="Google Shape;459;p38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60" name="Google Shape;460;p38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1" name="Google Shape;461;p38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2" name="Google Shape;462;p38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3" name="Google Shape;463;p38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64" name="Google Shape;464;p38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65" name="Google Shape;465;p38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66" name="Google Shape;466;p38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67" name="Google Shape;467;p38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39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73" name="Google Shape;473;p39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74" name="Google Shape;474;p39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75" name="Google Shape;475;p39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76" name="Google Shape;476;p39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7" name="Google Shape;477;p39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39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9" name="Google Shape;479;p39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80" name="Google Shape;480;p39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81" name="Google Shape;481;p39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82" name="Google Shape;482;p39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83" name="Google Shape;483;p39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40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489" name="Google Shape;489;p40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0" name="Google Shape;490;p40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91" name="Google Shape;491;p40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492" name="Google Shape;492;p40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3" name="Google Shape;493;p40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4" name="Google Shape;494;p40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5" name="Google Shape;495;p40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96" name="Google Shape;496;p40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97" name="Google Shape;497;p40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498" name="Google Shape;498;p40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499" name="Google Shape;499;p40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41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05" name="Google Shape;505;p41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06" name="Google Shape;506;p41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07" name="Google Shape;507;p41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08" name="Google Shape;508;p41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9" name="Google Shape;509;p41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41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41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12" name="Google Shape;512;p41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13" name="Google Shape;513;p41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14" name="Google Shape;514;p41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515" name="Google Shape;515;p41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0" name="Google Shape;90;p15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91" name="Google Shape;91;p15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92" name="Google Shape;92;p15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10379875" y="1517125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96" name="Google Shape;96;p15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97" name="Google Shape;97;p15"/>
          <p:cNvSpPr/>
          <p:nvPr/>
        </p:nvSpPr>
        <p:spPr>
          <a:xfrm>
            <a:off x="10379875" y="2483688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98" name="Google Shape;98;p15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99" name="Google Shape;99;p15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2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21" name="Google Shape;521;p42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22" name="Google Shape;522;p42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23" name="Google Shape;523;p42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24" name="Google Shape;524;p42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5" name="Google Shape;525;p42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6" name="Google Shape;526;p42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7" name="Google Shape;527;p42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28" name="Google Shape;528;p42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29" name="Google Shape;529;p42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30" name="Google Shape;530;p42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531" name="Google Shape;531;p42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5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3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37" name="Google Shape;537;p43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38" name="Google Shape;538;p43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39" name="Google Shape;539;p43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40" name="Google Shape;540;p43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1" name="Google Shape;541;p43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43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3" name="Google Shape;543;p43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44" name="Google Shape;544;p43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45" name="Google Shape;545;p43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46" name="Google Shape;546;p43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547" name="Google Shape;547;p43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44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53" name="Google Shape;553;p44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4" name="Google Shape;554;p44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55" name="Google Shape;555;p44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556" name="Google Shape;556;p44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7" name="Google Shape;557;p44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8" name="Google Shape;558;p44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9" name="Google Shape;559;p44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60" name="Google Shape;560;p44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61" name="Google Shape;561;p44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562" name="Google Shape;562;p44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563" name="Google Shape;563;p44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5" name="Google Shape;105;p16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6" name="Google Shape;106;p16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07" name="Google Shape;107;p16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08" name="Google Shape;108;p16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12" name="Google Shape;112;p16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13" name="Google Shape;113;p16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14" name="Google Shape;114;p16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15" name="Google Shape;115;p16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1" name="Google Shape;121;p17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2" name="Google Shape;122;p17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23" name="Google Shape;123;p17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24" name="Google Shape;124;p17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7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28" name="Google Shape;128;p17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29" name="Google Shape;129;p17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30" name="Google Shape;130;p17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31" name="Google Shape;131;p17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7" name="Google Shape;137;p18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8" name="Google Shape;138;p18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39" name="Google Shape;139;p18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40" name="Google Shape;140;p18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8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8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44" name="Google Shape;144;p18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45" name="Google Shape;145;p18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46" name="Google Shape;146;p18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47" name="Google Shape;147;p18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53" name="Google Shape;153;p19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54" name="Google Shape;154;p19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55" name="Google Shape;155;p19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56" name="Google Shape;156;p19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9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9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9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60" name="Google Shape;160;p19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61" name="Google Shape;161;p19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62" name="Google Shape;162;p19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63" name="Google Shape;163;p19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0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9" name="Google Shape;169;p20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70" name="Google Shape;170;p20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71" name="Google Shape;171;p20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72" name="Google Shape;172;p20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0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0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0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76" name="Google Shape;176;p20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77" name="Google Shape;177;p20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78" name="Google Shape;178;p20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79" name="Google Shape;179;p20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1"/>
          <p:cNvSpPr/>
          <p:nvPr/>
        </p:nvSpPr>
        <p:spPr>
          <a:xfrm>
            <a:off x="1031875" y="2164813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85" name="Google Shape;185;p21"/>
          <p:cNvGraphicFramePr/>
          <p:nvPr/>
        </p:nvGraphicFramePr>
        <p:xfrm>
          <a:off x="472100" y="1110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{41BDC176-007C-4114-BA66-4A5094F48789}</a:tableStyleId>
              </a:tblPr>
              <a:tblGrid>
                <a:gridCol w="1490650"/>
                <a:gridCol w="7594850"/>
              </a:tblGrid>
              <a:tr h="406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Name(s):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Topic: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86" name="Google Shape;186;p21"/>
          <p:cNvSpPr/>
          <p:nvPr/>
        </p:nvSpPr>
        <p:spPr>
          <a:xfrm>
            <a:off x="1031863" y="201803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87" name="Google Shape;187;p21"/>
          <p:cNvSpPr/>
          <p:nvPr/>
        </p:nvSpPr>
        <p:spPr>
          <a:xfrm>
            <a:off x="988842" y="249322"/>
            <a:ext cx="7994683" cy="66016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chemeClr val="lt2"/>
                </a:solidFill>
                <a:latin typeface="Coming Soon"/>
              </a:rPr>
              <a:t>3 Truths &amp; a Lie</a:t>
            </a:r>
          </a:p>
        </p:txBody>
      </p:sp>
      <p:sp>
        <p:nvSpPr>
          <p:cNvPr id="188" name="Google Shape;188;p21"/>
          <p:cNvSpPr/>
          <p:nvPr/>
        </p:nvSpPr>
        <p:spPr>
          <a:xfrm>
            <a:off x="1031875" y="4790500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1"/>
          <p:cNvSpPr/>
          <p:nvPr/>
        </p:nvSpPr>
        <p:spPr>
          <a:xfrm>
            <a:off x="5518675" y="21142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1"/>
          <p:cNvSpPr/>
          <p:nvPr/>
        </p:nvSpPr>
        <p:spPr>
          <a:xfrm>
            <a:off x="5518675" y="4689325"/>
            <a:ext cx="4144200" cy="2374200"/>
          </a:xfrm>
          <a:prstGeom prst="wedgeEllipseCallout">
            <a:avLst>
              <a:gd fmla="val -61111" name="adj1"/>
              <a:gd fmla="val 57907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1"/>
          <p:cNvSpPr/>
          <p:nvPr/>
        </p:nvSpPr>
        <p:spPr>
          <a:xfrm>
            <a:off x="10379875" y="17363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92" name="Google Shape;192;p21"/>
          <p:cNvSpPr/>
          <p:nvPr/>
        </p:nvSpPr>
        <p:spPr>
          <a:xfrm>
            <a:off x="10379875" y="345025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93" name="Google Shape;193;p21"/>
          <p:cNvSpPr/>
          <p:nvPr/>
        </p:nvSpPr>
        <p:spPr>
          <a:xfrm>
            <a:off x="10379875" y="25933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6AA84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Truth</a:t>
            </a:r>
            <a:endParaRPr b="1" sz="3600"/>
          </a:p>
        </p:txBody>
      </p:sp>
      <p:sp>
        <p:nvSpPr>
          <p:cNvPr id="194" name="Google Shape;194;p21"/>
          <p:cNvSpPr/>
          <p:nvPr/>
        </p:nvSpPr>
        <p:spPr>
          <a:xfrm>
            <a:off x="10379875" y="4307200"/>
            <a:ext cx="1821300" cy="660300"/>
          </a:xfrm>
          <a:prstGeom prst="roundRect">
            <a:avLst>
              <a:gd fmla="val 16667" name="adj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/>
              <a:t>Lie</a:t>
            </a:r>
            <a:endParaRPr b="1" sz="3600"/>
          </a:p>
        </p:txBody>
      </p:sp>
      <p:sp>
        <p:nvSpPr>
          <p:cNvPr id="195" name="Google Shape;195;p21"/>
          <p:cNvSpPr txBox="1"/>
          <p:nvPr/>
        </p:nvSpPr>
        <p:spPr>
          <a:xfrm>
            <a:off x="-2466525" y="1734150"/>
            <a:ext cx="2308800" cy="50343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Write </a:t>
            </a:r>
            <a:r>
              <a:rPr b="1" lang="en" sz="2400" u="sng">
                <a:solidFill>
                  <a:schemeClr val="dk1"/>
                </a:solidFill>
              </a:rPr>
              <a:t>four </a:t>
            </a:r>
            <a:r>
              <a:rPr b="1" lang="en" sz="2400">
                <a:solidFill>
                  <a:schemeClr val="dk1"/>
                </a:solidFill>
              </a:rPr>
              <a:t>statements 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</a:rPr>
              <a:t>about the topic.</a:t>
            </a:r>
            <a:endParaRPr b="1"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AA84F"/>
                </a:solidFill>
              </a:rPr>
              <a:t>Three statements should be TRUE</a:t>
            </a:r>
            <a:r>
              <a:rPr b="1" lang="en" sz="1800">
                <a:solidFill>
                  <a:schemeClr val="dk1"/>
                </a:solidFill>
              </a:rPr>
              <a:t>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0000"/>
                </a:solidFill>
              </a:rPr>
              <a:t>One statement should be a FALSE. </a:t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FF"/>
                </a:solidFill>
              </a:rPr>
              <a:t>Have your partner use the labels to identify the truths and the lie. </a:t>
            </a:r>
            <a:endParaRPr b="1" sz="18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